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6858000" cy="51435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  <p:embeddedFont>
      <p:font typeface="Roboto Condensed" panose="020B0604020202020204" charset="0"/>
      <p:regular r:id="rId47"/>
      <p:bold r:id="rId48"/>
      <p:italic r:id="rId49"/>
      <p:boldItalic r:id="rId50"/>
    </p:embeddedFont>
    <p:embeddedFont>
      <p:font typeface="Roboto Condensed Light" panose="020B0604020202020204" charset="0"/>
      <p:regular r:id="rId51"/>
      <p:bold r:id="rId52"/>
      <p:italic r:id="rId53"/>
      <p:boldItalic r:id="rId54"/>
    </p:embeddedFont>
    <p:embeddedFont>
      <p:font typeface="Squada One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6BA772C-9935-4CFD-83E4-763CF13EC429}">
  <a:tblStyle styleId="{16BA772C-9935-4CFD-83E4-763CF13EC4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DC84E1-39AF-4542-832B-0410D5E911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392" y="60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42e9eef89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42e9eef89_3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8e046f2a9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8e046f2a9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8e046f2a9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8e046f2a9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8cea7cdc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8cea7cdc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4305a0f2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4305a0f2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4305a0f2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4305a0f2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305a0f2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305a0f2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Tell us how you used the metric to fix problems identified.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Give us examples of concrete follow-on actions you took to fix the most severe problems identified by the metric.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6858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-GB" sz="1200">
                <a:solidFill>
                  <a:srgbClr val="222222"/>
                </a:solidFill>
                <a:highlight>
                  <a:srgbClr val="FFFFFF"/>
                </a:highlight>
              </a:rPr>
              <a:t>What were some of the challenges faced (and how you overcame them) when collecting and using the metric?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2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8dd62a3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8dd62a3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4305a0f2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4305a0f2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b42a0708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b42a0708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743ce96d5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743ce96d5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reached our peak commits around mid october as we did a regression testing and found alot of bugs which we had to fix before UAT.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november commits shows an increase as we did another round of testing and fixed all the bugs which were found in UAT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42e9eef89_3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42e9eef89_3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43ce96d51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43ce96d51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average number of commits is about 120. My commits are slightly higher and i will justify why later on.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6b42a0708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6b42a0708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b42a0708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b42a0708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4305a0f2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4305a0f2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4305a0f2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4305a0f2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4305a0f2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4305a0f2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4305a0f2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4305a0f2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b42a0708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b42a0708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42e9eef89_3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42e9eef89_3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4305a0f2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4305a0f2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representation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8e046f2a9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8e046f2a9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representation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42e9eef89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42e9eef89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Exo 2"/>
              <a:buAutoNum type="arabicPeriod"/>
            </a:pPr>
            <a:r>
              <a:rPr lang="en-GB">
                <a:solidFill>
                  <a:srgbClr val="222222"/>
                </a:solidFill>
                <a:highlight>
                  <a:schemeClr val="lt1"/>
                </a:highlight>
              </a:rPr>
              <a:t>Did you drop any functionalities, implement any additional functionalities, and/or use any frameworks or external libraries? If so what.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4305a0f2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4305a0f2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Programming Tasks: Every Iteration, Who is assigned what. Show this in a table.</a:t>
            </a:r>
            <a:endParaRPr sz="1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Non-programming Tasks: Daily Updates, Update schedule, Update Bug metric, Update Testcases</a:t>
            </a:r>
            <a:endParaRPr sz="14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Separate Programming tasks &amp; non-programming tasks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Programming tasks -&gt; show task allocation as well as hours spent by each team member</a:t>
            </a:r>
            <a:endParaRPr sz="15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8e046f2a9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8e046f2a9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Separate Programming tasks &amp; non-programming tasks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Programming tasks -&gt; show task allocation as well as hours spent by each team member</a:t>
            </a:r>
            <a:endParaRPr sz="15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b42a07088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b42a07088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3781" y="744575"/>
            <a:ext cx="639045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3775" y="2834125"/>
            <a:ext cx="63904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33775" y="1106125"/>
            <a:ext cx="639045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233775" y="3152225"/>
            <a:ext cx="639045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851986" y="1393699"/>
            <a:ext cx="51651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753011" y="2933522"/>
            <a:ext cx="3264075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ctrTitle"/>
          </p:nvPr>
        </p:nvSpPr>
        <p:spPr>
          <a:xfrm>
            <a:off x="2539406" y="2098650"/>
            <a:ext cx="17793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225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 idx="2"/>
          </p:nvPr>
        </p:nvSpPr>
        <p:spPr>
          <a:xfrm>
            <a:off x="292722" y="201653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517835" y="656478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3" hasCustomPrompt="1"/>
          </p:nvPr>
        </p:nvSpPr>
        <p:spPr>
          <a:xfrm>
            <a:off x="1588836" y="544448"/>
            <a:ext cx="83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4" hasCustomPrompt="1"/>
          </p:nvPr>
        </p:nvSpPr>
        <p:spPr>
          <a:xfrm>
            <a:off x="1579054" y="1515808"/>
            <a:ext cx="83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5" hasCustomPrompt="1"/>
          </p:nvPr>
        </p:nvSpPr>
        <p:spPr>
          <a:xfrm>
            <a:off x="1579054" y="2487168"/>
            <a:ext cx="83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6" hasCustomPrompt="1"/>
          </p:nvPr>
        </p:nvSpPr>
        <p:spPr>
          <a:xfrm>
            <a:off x="4441506" y="2092638"/>
            <a:ext cx="80415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7" hasCustomPrompt="1"/>
          </p:nvPr>
        </p:nvSpPr>
        <p:spPr>
          <a:xfrm>
            <a:off x="4441506" y="3112336"/>
            <a:ext cx="80415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 idx="8" hasCustomPrompt="1"/>
          </p:nvPr>
        </p:nvSpPr>
        <p:spPr>
          <a:xfrm>
            <a:off x="4441506" y="4132033"/>
            <a:ext cx="80415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>
            <a:spLocks noGrp="1"/>
          </p:cNvSpPr>
          <p:nvPr>
            <p:ph type="ctrTitle" idx="9"/>
          </p:nvPr>
        </p:nvSpPr>
        <p:spPr>
          <a:xfrm>
            <a:off x="292722" y="1167854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3"/>
          </p:nvPr>
        </p:nvSpPr>
        <p:spPr>
          <a:xfrm>
            <a:off x="517835" y="1622677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 idx="14"/>
          </p:nvPr>
        </p:nvSpPr>
        <p:spPr>
          <a:xfrm>
            <a:off x="292722" y="2141336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5"/>
          </p:nvPr>
        </p:nvSpPr>
        <p:spPr>
          <a:xfrm>
            <a:off x="517835" y="2596156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16"/>
          </p:nvPr>
        </p:nvSpPr>
        <p:spPr>
          <a:xfrm>
            <a:off x="5108669" y="1775180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17"/>
          </p:nvPr>
        </p:nvSpPr>
        <p:spPr>
          <a:xfrm>
            <a:off x="5108669" y="2230005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18"/>
          </p:nvPr>
        </p:nvSpPr>
        <p:spPr>
          <a:xfrm>
            <a:off x="5108669" y="2799095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9"/>
          </p:nvPr>
        </p:nvSpPr>
        <p:spPr>
          <a:xfrm>
            <a:off x="5108669" y="3253917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ctrTitle" idx="20"/>
          </p:nvPr>
        </p:nvSpPr>
        <p:spPr>
          <a:xfrm>
            <a:off x="5108669" y="3811353"/>
            <a:ext cx="148072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21"/>
          </p:nvPr>
        </p:nvSpPr>
        <p:spPr>
          <a:xfrm>
            <a:off x="5108669" y="4266173"/>
            <a:ext cx="1255725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6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 flipH="1">
            <a:off x="860738" y="3085150"/>
            <a:ext cx="3754125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60684" y="2323850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860681" y="4028959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ctrTitle"/>
          </p:nvPr>
        </p:nvSpPr>
        <p:spPr>
          <a:xfrm>
            <a:off x="1978763" y="376498"/>
            <a:ext cx="2900475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844663" y="2314225"/>
            <a:ext cx="3168675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 flipH="1">
            <a:off x="2060834" y="2635675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723134" y="2323850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2788934" y="4030481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ctrTitle"/>
          </p:nvPr>
        </p:nvSpPr>
        <p:spPr>
          <a:xfrm>
            <a:off x="1200550" y="985228"/>
            <a:ext cx="20052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15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884425" y="3058425"/>
            <a:ext cx="2321325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2"/>
          </p:nvPr>
        </p:nvSpPr>
        <p:spPr>
          <a:xfrm>
            <a:off x="144906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 idx="2" hasCustomPrompt="1"/>
          </p:nvPr>
        </p:nvSpPr>
        <p:spPr>
          <a:xfrm>
            <a:off x="814988" y="1475125"/>
            <a:ext cx="1346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1"/>
          </p:nvPr>
        </p:nvSpPr>
        <p:spPr>
          <a:xfrm flipH="1">
            <a:off x="2611258" y="1666454"/>
            <a:ext cx="2448675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title" idx="3" hasCustomPrompt="1"/>
          </p:nvPr>
        </p:nvSpPr>
        <p:spPr>
          <a:xfrm>
            <a:off x="1723838" y="2475350"/>
            <a:ext cx="13227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4"/>
          </p:nvPr>
        </p:nvSpPr>
        <p:spPr>
          <a:xfrm flipH="1">
            <a:off x="3426038" y="2688425"/>
            <a:ext cx="2448675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title" idx="5" hasCustomPrompt="1"/>
          </p:nvPr>
        </p:nvSpPr>
        <p:spPr>
          <a:xfrm>
            <a:off x="2514882" y="3513625"/>
            <a:ext cx="13464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6"/>
          </p:nvPr>
        </p:nvSpPr>
        <p:spPr>
          <a:xfrm flipH="1">
            <a:off x="4253618" y="3709941"/>
            <a:ext cx="2448675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33775" y="2150850"/>
            <a:ext cx="639045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ctrTitle" idx="2"/>
          </p:nvPr>
        </p:nvSpPr>
        <p:spPr>
          <a:xfrm>
            <a:off x="421200" y="2804713"/>
            <a:ext cx="2005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ubTitle" idx="1"/>
          </p:nvPr>
        </p:nvSpPr>
        <p:spPr>
          <a:xfrm>
            <a:off x="654338" y="3090475"/>
            <a:ext cx="15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ctrTitle" idx="3"/>
          </p:nvPr>
        </p:nvSpPr>
        <p:spPr>
          <a:xfrm>
            <a:off x="2426400" y="2804713"/>
            <a:ext cx="2005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4"/>
          </p:nvPr>
        </p:nvSpPr>
        <p:spPr>
          <a:xfrm>
            <a:off x="2597175" y="2036750"/>
            <a:ext cx="16636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5"/>
          </p:nvPr>
        </p:nvSpPr>
        <p:spPr>
          <a:xfrm>
            <a:off x="4431600" y="2804713"/>
            <a:ext cx="2005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3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3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6"/>
          </p:nvPr>
        </p:nvSpPr>
        <p:spPr>
          <a:xfrm>
            <a:off x="4602375" y="3090475"/>
            <a:ext cx="16636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ctrTitle"/>
          </p:nvPr>
        </p:nvSpPr>
        <p:spPr>
          <a:xfrm flipH="1">
            <a:off x="2065907" y="1347038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728207" y="1035213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1"/>
          </p:nvPr>
        </p:nvSpPr>
        <p:spPr>
          <a:xfrm>
            <a:off x="2794007" y="2742989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ctrTitle" idx="2"/>
          </p:nvPr>
        </p:nvSpPr>
        <p:spPr>
          <a:xfrm>
            <a:off x="348359" y="1806500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1"/>
          </p:nvPr>
        </p:nvSpPr>
        <p:spPr>
          <a:xfrm>
            <a:off x="462096" y="2100749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ctrTitle" idx="3"/>
          </p:nvPr>
        </p:nvSpPr>
        <p:spPr>
          <a:xfrm>
            <a:off x="1558070" y="1806500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4"/>
          </p:nvPr>
        </p:nvSpPr>
        <p:spPr>
          <a:xfrm>
            <a:off x="1671807" y="2100749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ctrTitle" idx="5"/>
          </p:nvPr>
        </p:nvSpPr>
        <p:spPr>
          <a:xfrm>
            <a:off x="2767781" y="1806500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6"/>
          </p:nvPr>
        </p:nvSpPr>
        <p:spPr>
          <a:xfrm>
            <a:off x="2881519" y="2100749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ctrTitle" idx="7"/>
          </p:nvPr>
        </p:nvSpPr>
        <p:spPr>
          <a:xfrm>
            <a:off x="2780338" y="3549862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8"/>
          </p:nvPr>
        </p:nvSpPr>
        <p:spPr>
          <a:xfrm>
            <a:off x="2894079" y="3890201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ctrTitle" idx="9"/>
          </p:nvPr>
        </p:nvSpPr>
        <p:spPr>
          <a:xfrm>
            <a:off x="4007639" y="3549862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13"/>
          </p:nvPr>
        </p:nvSpPr>
        <p:spPr>
          <a:xfrm>
            <a:off x="4125196" y="3890201"/>
            <a:ext cx="11079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ctrTitle" idx="14"/>
          </p:nvPr>
        </p:nvSpPr>
        <p:spPr>
          <a:xfrm>
            <a:off x="5234941" y="3549862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15"/>
          </p:nvPr>
        </p:nvSpPr>
        <p:spPr>
          <a:xfrm>
            <a:off x="5356313" y="3890201"/>
            <a:ext cx="10926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ctrTitle" idx="2"/>
          </p:nvPr>
        </p:nvSpPr>
        <p:spPr>
          <a:xfrm>
            <a:off x="1306463" y="2846700"/>
            <a:ext cx="9434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306463" y="1650025"/>
            <a:ext cx="161797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ctrTitle" idx="3"/>
          </p:nvPr>
        </p:nvSpPr>
        <p:spPr>
          <a:xfrm>
            <a:off x="4225313" y="3635300"/>
            <a:ext cx="133537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1500"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4"/>
          </p:nvPr>
        </p:nvSpPr>
        <p:spPr>
          <a:xfrm>
            <a:off x="3942719" y="2440056"/>
            <a:ext cx="161797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7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 flipH="1">
            <a:off x="885002" y="1347038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885002" y="1035213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7"/>
          <p:cNvSpPr txBox="1">
            <a:spLocks noGrp="1"/>
          </p:cNvSpPr>
          <p:nvPr>
            <p:ph type="subTitle" idx="1"/>
          </p:nvPr>
        </p:nvSpPr>
        <p:spPr>
          <a:xfrm>
            <a:off x="885002" y="2742989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ctrTitle" idx="2"/>
          </p:nvPr>
        </p:nvSpPr>
        <p:spPr>
          <a:xfrm>
            <a:off x="1714320" y="1652042"/>
            <a:ext cx="13448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1"/>
          </p:nvPr>
        </p:nvSpPr>
        <p:spPr>
          <a:xfrm>
            <a:off x="1714320" y="1946292"/>
            <a:ext cx="12811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>
            <a:off x="1714320" y="3570573"/>
            <a:ext cx="13448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4"/>
          </p:nvPr>
        </p:nvSpPr>
        <p:spPr>
          <a:xfrm>
            <a:off x="1714320" y="3864823"/>
            <a:ext cx="12811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ctrTitle" idx="5"/>
          </p:nvPr>
        </p:nvSpPr>
        <p:spPr>
          <a:xfrm>
            <a:off x="3785473" y="1652042"/>
            <a:ext cx="13448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6"/>
          </p:nvPr>
        </p:nvSpPr>
        <p:spPr>
          <a:xfrm>
            <a:off x="3785474" y="1946292"/>
            <a:ext cx="134482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7"/>
          </p:nvPr>
        </p:nvSpPr>
        <p:spPr>
          <a:xfrm>
            <a:off x="3785473" y="3570573"/>
            <a:ext cx="134482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05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8"/>
          </p:nvPr>
        </p:nvSpPr>
        <p:spPr>
          <a:xfrm>
            <a:off x="3785474" y="3864823"/>
            <a:ext cx="1344825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82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ctrTitle"/>
          </p:nvPr>
        </p:nvSpPr>
        <p:spPr>
          <a:xfrm flipH="1">
            <a:off x="895147" y="1611150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4875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ctrTitle"/>
          </p:nvPr>
        </p:nvSpPr>
        <p:spPr>
          <a:xfrm flipH="1">
            <a:off x="1695247" y="2193805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95247" y="1881980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1695247" y="3476054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ctrTitle"/>
          </p:nvPr>
        </p:nvSpPr>
        <p:spPr>
          <a:xfrm flipH="1">
            <a:off x="1273554" y="2178475"/>
            <a:ext cx="3896775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4875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935854" y="1866650"/>
            <a:ext cx="2234475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4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33"/>
          <p:cNvSpPr txBox="1">
            <a:spLocks noGrp="1"/>
          </p:cNvSpPr>
          <p:nvPr>
            <p:ph type="subTitle" idx="1"/>
          </p:nvPr>
        </p:nvSpPr>
        <p:spPr>
          <a:xfrm>
            <a:off x="2001654" y="3476054"/>
            <a:ext cx="3168675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825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5"/>
          <p:cNvSpPr txBox="1">
            <a:spLocks noGrp="1"/>
          </p:cNvSpPr>
          <p:nvPr>
            <p:ph type="ctrTitle"/>
          </p:nvPr>
        </p:nvSpPr>
        <p:spPr>
          <a:xfrm flipH="1">
            <a:off x="1480613" y="1161000"/>
            <a:ext cx="3896775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ubTitle" idx="1"/>
          </p:nvPr>
        </p:nvSpPr>
        <p:spPr>
          <a:xfrm>
            <a:off x="1614375" y="2494850"/>
            <a:ext cx="362925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5"/>
          <p:cNvSpPr txBox="1"/>
          <p:nvPr/>
        </p:nvSpPr>
        <p:spPr>
          <a:xfrm>
            <a:off x="469430" y="3722418"/>
            <a:ext cx="2872575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GB" sz="7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-GB" sz="75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-GB" sz="7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-GB" sz="75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-GB" sz="7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-GB" sz="75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-GB" sz="75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75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None/>
            </a:pPr>
            <a:r>
              <a:rPr lang="en-GB" sz="675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675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225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body" idx="1"/>
          </p:nvPr>
        </p:nvSpPr>
        <p:spPr>
          <a:xfrm>
            <a:off x="481538" y="2134800"/>
            <a:ext cx="398115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028700" lvl="2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371600" lvl="3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1714500" lvl="4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057400" lvl="5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2400300" lvl="6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2743200" lvl="7" indent="-228600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3086100" lvl="8" indent="-228600" rtl="0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ctrTitle"/>
          </p:nvPr>
        </p:nvSpPr>
        <p:spPr>
          <a:xfrm>
            <a:off x="1473638" y="352850"/>
            <a:ext cx="391072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3624300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367688" y="450150"/>
            <a:ext cx="477585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429000" y="-125"/>
            <a:ext cx="3429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99125" y="1233175"/>
            <a:ext cx="3033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99125" y="2803075"/>
            <a:ext cx="30339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3704625" y="724075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33775" y="4230575"/>
            <a:ext cx="44991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750">
                <a:solidFill>
                  <a:schemeClr val="dk2"/>
                </a:solidFill>
              </a:defRPr>
            </a:lvl1pPr>
            <a:lvl2pPr lvl="1" algn="r">
              <a:buNone/>
              <a:defRPr sz="750">
                <a:solidFill>
                  <a:schemeClr val="dk2"/>
                </a:solidFill>
              </a:defRPr>
            </a:lvl2pPr>
            <a:lvl3pPr lvl="2" algn="r">
              <a:buNone/>
              <a:defRPr sz="750">
                <a:solidFill>
                  <a:schemeClr val="dk2"/>
                </a:solidFill>
              </a:defRPr>
            </a:lvl3pPr>
            <a:lvl4pPr lvl="3" algn="r">
              <a:buNone/>
              <a:defRPr sz="750">
                <a:solidFill>
                  <a:schemeClr val="dk2"/>
                </a:solidFill>
              </a:defRPr>
            </a:lvl4pPr>
            <a:lvl5pPr lvl="4" algn="r">
              <a:buNone/>
              <a:defRPr sz="750">
                <a:solidFill>
                  <a:schemeClr val="dk2"/>
                </a:solidFill>
              </a:defRPr>
            </a:lvl5pPr>
            <a:lvl6pPr lvl="5" algn="r">
              <a:buNone/>
              <a:defRPr sz="750">
                <a:solidFill>
                  <a:schemeClr val="dk2"/>
                </a:solidFill>
              </a:defRPr>
            </a:lvl6pPr>
            <a:lvl7pPr lvl="6" algn="r">
              <a:buNone/>
              <a:defRPr sz="750">
                <a:solidFill>
                  <a:schemeClr val="dk2"/>
                </a:solidFill>
              </a:defRPr>
            </a:lvl7pPr>
            <a:lvl8pPr lvl="7" algn="r">
              <a:buNone/>
              <a:defRPr sz="750">
                <a:solidFill>
                  <a:schemeClr val="dk2"/>
                </a:solidFill>
              </a:defRPr>
            </a:lvl8pPr>
            <a:lvl9pPr lvl="8" algn="r">
              <a:buNone/>
              <a:defRPr sz="75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8"/>
          <p:cNvSpPr txBox="1">
            <a:spLocks noGrp="1"/>
          </p:cNvSpPr>
          <p:nvPr>
            <p:ph type="subTitle" idx="1"/>
          </p:nvPr>
        </p:nvSpPr>
        <p:spPr>
          <a:xfrm>
            <a:off x="2753011" y="2843079"/>
            <a:ext cx="3264075" cy="5377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pPr marL="0" indent="0"/>
            <a:r>
              <a:rPr lang="en-GB" sz="1050">
                <a:latin typeface="Roboto Condensed"/>
                <a:ea typeface="Roboto Condensed"/>
                <a:cs typeface="Roboto Condensed"/>
                <a:sym typeface="Roboto Condensed"/>
              </a:rPr>
              <a:t>Members: Jaslyn, See Hoe, Leonard, Serene, Yi Bing</a:t>
            </a:r>
            <a:endParaRPr sz="10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" name="Google Shape;178;p38"/>
          <p:cNvSpPr txBox="1">
            <a:spLocks noGrp="1"/>
          </p:cNvSpPr>
          <p:nvPr>
            <p:ph type="ctrTitle"/>
          </p:nvPr>
        </p:nvSpPr>
        <p:spPr>
          <a:xfrm>
            <a:off x="851981" y="1688213"/>
            <a:ext cx="5374800" cy="1336725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 dirty="0">
                <a:solidFill>
                  <a:srgbClr val="434343"/>
                </a:solidFill>
              </a:rPr>
              <a:t>echo ‘G5T4’;</a:t>
            </a:r>
            <a:endParaRPr dirty="0">
              <a:solidFill>
                <a:srgbClr val="434343"/>
              </a:solidFill>
            </a:endParaRPr>
          </a:p>
          <a:p>
            <a:r>
              <a:rPr lang="en-GB" dirty="0">
                <a:solidFill>
                  <a:srgbClr val="434343"/>
                </a:solidFill>
              </a:rPr>
              <a:t> Final Presentation</a:t>
            </a:r>
            <a:endParaRPr dirty="0">
              <a:solidFill>
                <a:srgbClr val="434343"/>
              </a:solidFill>
            </a:endParaRPr>
          </a:p>
        </p:txBody>
      </p:sp>
      <p:cxnSp>
        <p:nvCxnSpPr>
          <p:cNvPr id="179" name="Google Shape;179;p38"/>
          <p:cNvCxnSpPr/>
          <p:nvPr/>
        </p:nvCxnSpPr>
        <p:spPr>
          <a:xfrm>
            <a:off x="5359256" y="3024938"/>
            <a:ext cx="156487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p47"/>
          <p:cNvGraphicFramePr/>
          <p:nvPr/>
        </p:nvGraphicFramePr>
        <p:xfrm>
          <a:off x="192394" y="1266390"/>
          <a:ext cx="3074569" cy="3374552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69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3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2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See Hoe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Ensure team is ready for Progress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9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Serene &amp; Jaslyn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Drop Bid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JSON Login, Bootstrap, Start, Stop, Update Bid, Dump table, Dump (User), Dump (Bid)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Progress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60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Yi Bing &amp; Leonard 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View Bidding results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Drop Section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JSON Drop section, Dump section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Progress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1" name="Google Shape;341;p47"/>
          <p:cNvSpPr txBox="1">
            <a:spLocks noGrp="1"/>
          </p:cNvSpPr>
          <p:nvPr>
            <p:ph type="ctrTitle"/>
          </p:nvPr>
        </p:nvSpPr>
        <p:spPr>
          <a:xfrm>
            <a:off x="1473638" y="725625"/>
            <a:ext cx="3910725" cy="4133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Breakdown of Work</a:t>
            </a:r>
            <a:endParaRPr/>
          </a:p>
        </p:txBody>
      </p:sp>
      <p:sp>
        <p:nvSpPr>
          <p:cNvPr id="342" name="Google Shape;342;p47"/>
          <p:cNvSpPr txBox="1"/>
          <p:nvPr/>
        </p:nvSpPr>
        <p:spPr>
          <a:xfrm>
            <a:off x="4946738" y="663769"/>
            <a:ext cx="141885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900" b="1">
                <a:latin typeface="Roboto Condensed"/>
                <a:ea typeface="Roboto Condensed"/>
                <a:cs typeface="Roboto Condensed"/>
                <a:sym typeface="Roboto Condensed"/>
              </a:rPr>
              <a:t>Legend: </a:t>
            </a:r>
            <a:endParaRPr sz="9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A64D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Programming Tasks  </a:t>
            </a:r>
            <a:endParaRPr sz="900">
              <a:solidFill>
                <a:srgbClr val="A64D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Non-Programming Tasks</a:t>
            </a:r>
            <a:endParaRPr sz="9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43" name="Google Shape;343;p47"/>
          <p:cNvGraphicFramePr/>
          <p:nvPr/>
        </p:nvGraphicFramePr>
        <p:xfrm>
          <a:off x="3266963" y="1266385"/>
          <a:ext cx="3340125" cy="3124819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981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2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4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1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Serene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Ensure Team is ready for UAT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2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Jaslyn &amp; Yi Bing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JSON Bid Status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Debugging: Round 1 Bidding and clearing, Drop Bid, View Bidding Results, JSON Checkers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91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See Hoe &amp; Leonard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UI for drop section, view bidding status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Debugging: Login, Bootstrap, Drop section, Round 2 bidding and clearing, JSON Checkers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Google Shape;348;p48"/>
          <p:cNvGraphicFramePr/>
          <p:nvPr/>
        </p:nvGraphicFramePr>
        <p:xfrm>
          <a:off x="827306" y="1380645"/>
          <a:ext cx="2864044" cy="2921285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648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5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5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Yi Bing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Ensure team is ready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Leonard &amp; Jaslyn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 for all functions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Deployment (Jaslyn)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2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Serene &amp; See Hoe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 for all functions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49" name="Google Shape;349;p48"/>
          <p:cNvSpPr txBox="1">
            <a:spLocks noGrp="1"/>
          </p:cNvSpPr>
          <p:nvPr>
            <p:ph type="ctrTitle"/>
          </p:nvPr>
        </p:nvSpPr>
        <p:spPr>
          <a:xfrm>
            <a:off x="1473638" y="782775"/>
            <a:ext cx="3910725" cy="4133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Breakdown of Work</a:t>
            </a:r>
            <a:endParaRPr/>
          </a:p>
        </p:txBody>
      </p:sp>
      <p:sp>
        <p:nvSpPr>
          <p:cNvPr id="350" name="Google Shape;350;p48"/>
          <p:cNvSpPr txBox="1"/>
          <p:nvPr/>
        </p:nvSpPr>
        <p:spPr>
          <a:xfrm>
            <a:off x="4946738" y="663769"/>
            <a:ext cx="141885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900" b="1">
                <a:latin typeface="Roboto Condensed"/>
                <a:ea typeface="Roboto Condensed"/>
                <a:cs typeface="Roboto Condensed"/>
                <a:sym typeface="Roboto Condensed"/>
              </a:rPr>
              <a:t>Legend: </a:t>
            </a:r>
            <a:endParaRPr sz="9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A64D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Programming Tasks  </a:t>
            </a:r>
            <a:endParaRPr sz="900">
              <a:solidFill>
                <a:srgbClr val="A64D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Non-Programming Tasks</a:t>
            </a:r>
            <a:endParaRPr sz="9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51" name="Google Shape;351;p48"/>
          <p:cNvGraphicFramePr/>
          <p:nvPr/>
        </p:nvGraphicFramePr>
        <p:xfrm>
          <a:off x="3691350" y="1380629"/>
          <a:ext cx="2437876" cy="2818070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666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1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2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6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0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Jaslyn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Rehearse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0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Yi Bing &amp; See Hoe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Rehearse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37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Serene &amp; Leonard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Rehearse for Final Presentation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>
            <a:spLocks noGrp="1"/>
          </p:cNvSpPr>
          <p:nvPr>
            <p:ph type="ctrTitle"/>
          </p:nvPr>
        </p:nvSpPr>
        <p:spPr>
          <a:xfrm>
            <a:off x="1003200" y="843769"/>
            <a:ext cx="508117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Problems Faced tracking our schedule</a:t>
            </a:r>
            <a:endParaRPr/>
          </a:p>
        </p:txBody>
      </p:sp>
      <p:sp>
        <p:nvSpPr>
          <p:cNvPr id="357" name="Google Shape;357;p49"/>
          <p:cNvSpPr txBox="1"/>
          <p:nvPr/>
        </p:nvSpPr>
        <p:spPr>
          <a:xfrm>
            <a:off x="563100" y="1208438"/>
            <a:ext cx="5629275" cy="1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800" b="1">
                <a:latin typeface="Roboto Condensed"/>
                <a:ea typeface="Roboto Condensed"/>
                <a:cs typeface="Roboto Condensed"/>
                <a:sym typeface="Roboto Condensed"/>
              </a:rPr>
              <a:t>Problems: </a:t>
            </a:r>
            <a:endParaRPr sz="18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85750">
              <a:buSzPts val="2400"/>
              <a:buFont typeface="Roboto Condensed"/>
              <a:buAutoNum type="arabicPeriod"/>
            </a:pPr>
            <a:r>
              <a:rPr lang="en-GB" sz="1800">
                <a:latin typeface="Roboto Condensed"/>
                <a:ea typeface="Roboto Condensed"/>
                <a:cs typeface="Roboto Condensed"/>
                <a:sym typeface="Roboto Condensed"/>
              </a:rPr>
              <a:t>Members sometimes forgets to update the PM on Daily updates. 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85750">
              <a:buSzPts val="2400"/>
              <a:buFont typeface="Roboto Condensed"/>
              <a:buAutoNum type="arabicPeriod"/>
            </a:pPr>
            <a:r>
              <a:rPr lang="en-GB" sz="1800">
                <a:latin typeface="Roboto Condensed"/>
                <a:ea typeface="Roboto Condensed"/>
                <a:cs typeface="Roboto Condensed"/>
                <a:sym typeface="Roboto Condensed"/>
              </a:rPr>
              <a:t>PM sometimes forgets to commit Daily updates on time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1800" b="1">
                <a:latin typeface="Roboto Condensed"/>
                <a:ea typeface="Roboto Condensed"/>
                <a:cs typeface="Roboto Condensed"/>
                <a:sym typeface="Roboto Condensed"/>
              </a:rPr>
              <a:t>Solution:</a:t>
            </a:r>
            <a:r>
              <a:rPr lang="en-GB" sz="1800">
                <a:latin typeface="Roboto Condensed"/>
                <a:ea typeface="Roboto Condensed"/>
                <a:cs typeface="Roboto Condensed"/>
                <a:sym typeface="Roboto Condensed"/>
              </a:rPr>
              <a:t> Used a telegram bot to remind members to update PM on Daily updates.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694" y="3134944"/>
            <a:ext cx="3964781" cy="564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 rotWithShape="1">
          <a:blip r:embed="rId4">
            <a:alphaModFix/>
          </a:blip>
          <a:srcRect t="11182"/>
          <a:stretch/>
        </p:blipFill>
        <p:spPr>
          <a:xfrm>
            <a:off x="114300" y="3755494"/>
            <a:ext cx="3314701" cy="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>
            <a:spLocks noGrp="1"/>
          </p:cNvSpPr>
          <p:nvPr>
            <p:ph type="ctrTitle"/>
          </p:nvPr>
        </p:nvSpPr>
        <p:spPr>
          <a:xfrm flipH="1">
            <a:off x="860738" y="2956800"/>
            <a:ext cx="3754125" cy="766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BUG METRIC</a:t>
            </a:r>
            <a:endParaRPr/>
          </a:p>
        </p:txBody>
      </p:sp>
      <p:sp>
        <p:nvSpPr>
          <p:cNvPr id="365" name="Google Shape;365;p50"/>
          <p:cNvSpPr txBox="1">
            <a:spLocks noGrp="1"/>
          </p:cNvSpPr>
          <p:nvPr>
            <p:ph type="title" idx="2"/>
          </p:nvPr>
        </p:nvSpPr>
        <p:spPr>
          <a:xfrm flipH="1">
            <a:off x="860684" y="2385825"/>
            <a:ext cx="2234475" cy="5658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02</a:t>
            </a:r>
            <a:endParaRPr/>
          </a:p>
        </p:txBody>
      </p:sp>
      <p:cxnSp>
        <p:nvCxnSpPr>
          <p:cNvPr id="366" name="Google Shape;366;p50"/>
          <p:cNvCxnSpPr/>
          <p:nvPr/>
        </p:nvCxnSpPr>
        <p:spPr>
          <a:xfrm>
            <a:off x="0" y="3664144"/>
            <a:ext cx="11711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>
            <a:spLocks noGrp="1"/>
          </p:cNvSpPr>
          <p:nvPr>
            <p:ph type="ctrTitle"/>
          </p:nvPr>
        </p:nvSpPr>
        <p:spPr>
          <a:xfrm>
            <a:off x="2571338" y="855300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-GB"/>
              <a:t>Bug Metrics</a:t>
            </a:r>
            <a:endParaRPr/>
          </a:p>
        </p:txBody>
      </p:sp>
      <p:pic>
        <p:nvPicPr>
          <p:cNvPr id="372" name="Google Shape;372;p5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63" y="1863133"/>
            <a:ext cx="3172237" cy="196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5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494" y="1863132"/>
            <a:ext cx="3172237" cy="1961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2"/>
          <p:cNvSpPr txBox="1">
            <a:spLocks noGrp="1"/>
          </p:cNvSpPr>
          <p:nvPr>
            <p:ph type="body" idx="1"/>
          </p:nvPr>
        </p:nvSpPr>
        <p:spPr>
          <a:xfrm>
            <a:off x="315338" y="1489275"/>
            <a:ext cx="6227325" cy="9690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For bugs with 1 point, they were solved immediately upon detection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For bugs with 5 points and above, PM was informed to schedule a debugging session.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Debugging sessions for the various iterations are as follows: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spcBef>
                <a:spcPts val="1200"/>
              </a:spcBef>
              <a:buNone/>
            </a:pPr>
            <a:endParaRPr sz="10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9" name="Google Shape;379;p52"/>
          <p:cNvSpPr txBox="1">
            <a:spLocks noGrp="1"/>
          </p:cNvSpPr>
          <p:nvPr>
            <p:ph type="ctrTitle"/>
          </p:nvPr>
        </p:nvSpPr>
        <p:spPr>
          <a:xfrm>
            <a:off x="1473638" y="907575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Bug Metrics</a:t>
            </a:r>
            <a:endParaRPr/>
          </a:p>
        </p:txBody>
      </p:sp>
      <p:graphicFrame>
        <p:nvGraphicFramePr>
          <p:cNvPr id="380" name="Google Shape;380;p52"/>
          <p:cNvGraphicFramePr/>
          <p:nvPr/>
        </p:nvGraphicFramePr>
        <p:xfrm>
          <a:off x="646669" y="2761313"/>
          <a:ext cx="5429250" cy="1428750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271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1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24/9/2019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2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5/10/2019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3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12/10/2019, 24/10/2019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4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6/11/2019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/>
                        <a:t>Iteration 5</a:t>
                      </a:r>
                      <a:endParaRPr sz="800" b="1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12/11/19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>
            <a:spLocks noGrp="1"/>
          </p:cNvSpPr>
          <p:nvPr>
            <p:ph type="ctrTitle"/>
          </p:nvPr>
        </p:nvSpPr>
        <p:spPr>
          <a:xfrm>
            <a:off x="1473638" y="907575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Problems Faced</a:t>
            </a:r>
            <a:endParaRPr/>
          </a:p>
        </p:txBody>
      </p:sp>
      <p:sp>
        <p:nvSpPr>
          <p:cNvPr id="386" name="Google Shape;386;p53"/>
          <p:cNvSpPr txBox="1"/>
          <p:nvPr/>
        </p:nvSpPr>
        <p:spPr>
          <a:xfrm>
            <a:off x="563100" y="1553419"/>
            <a:ext cx="5629275" cy="279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350" b="1">
                <a:solidFill>
                  <a:srgbClr val="4A86E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Problems:</a:t>
            </a:r>
            <a:endParaRPr sz="1350" b="1">
              <a:solidFill>
                <a:srgbClr val="4A86E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57175">
              <a:buSzPts val="1800"/>
              <a:buFont typeface="Roboto Condensed"/>
              <a:buAutoNum type="arabicPeriod"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Members filled up the sheet for bug log instead of bug metric, thus only 1 sheet was updated instead of both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57175">
              <a:buSzPts val="1800"/>
              <a:buFont typeface="Roboto Condensed"/>
              <a:buAutoNum type="arabicPeriod"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Members sometimes forget to record bugs on the spot, thus we have to update the bug log very frequently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endParaRPr sz="1350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1350" b="1">
                <a:solidFill>
                  <a:schemeClr val="accent4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Solution:</a:t>
            </a:r>
            <a:endParaRPr sz="1350" b="1">
              <a:solidFill>
                <a:schemeClr val="accent4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57175">
              <a:buSzPts val="1800"/>
              <a:buFont typeface="Roboto Condensed"/>
              <a:buAutoNum type="arabicPeriod"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At the end of every debugging session, members have to check if both sheets are filled. We also re-made the sheet to auto update from bug metric to bug log so we only have to fill one sheet out.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342900" indent="-257175">
              <a:buSzPts val="1800"/>
              <a:buFont typeface="Roboto Condensed"/>
              <a:buAutoNum type="arabicPeriod"/>
            </a:pPr>
            <a:r>
              <a:rPr lang="en-GB" sz="1350">
                <a:latin typeface="Roboto Condensed"/>
                <a:ea typeface="Roboto Condensed"/>
                <a:cs typeface="Roboto Condensed"/>
                <a:sym typeface="Roboto Condensed"/>
              </a:rPr>
              <a:t>Remind members to record bugs every debugging or programming session</a:t>
            </a:r>
            <a:endParaRPr sz="135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 txBox="1">
            <a:spLocks noGrp="1"/>
          </p:cNvSpPr>
          <p:nvPr>
            <p:ph type="ctrTitle"/>
          </p:nvPr>
        </p:nvSpPr>
        <p:spPr>
          <a:xfrm flipH="1">
            <a:off x="860738" y="2956800"/>
            <a:ext cx="3754125" cy="766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USE OF GIT</a:t>
            </a:r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title" idx="2"/>
          </p:nvPr>
        </p:nvSpPr>
        <p:spPr>
          <a:xfrm flipH="1">
            <a:off x="860684" y="2385825"/>
            <a:ext cx="2234475" cy="5658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03</a:t>
            </a:r>
            <a:endParaRPr/>
          </a:p>
        </p:txBody>
      </p:sp>
      <p:cxnSp>
        <p:nvCxnSpPr>
          <p:cNvPr id="393" name="Google Shape;393;p54"/>
          <p:cNvCxnSpPr/>
          <p:nvPr/>
        </p:nvCxnSpPr>
        <p:spPr>
          <a:xfrm>
            <a:off x="0" y="3664144"/>
            <a:ext cx="11711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5"/>
          <p:cNvPicPr preferRelativeResize="0"/>
          <p:nvPr/>
        </p:nvPicPr>
        <p:blipFill rotWithShape="1">
          <a:blip r:embed="rId3">
            <a:alphaModFix/>
          </a:blip>
          <a:srcRect t="8861" b="6578"/>
          <a:stretch/>
        </p:blipFill>
        <p:spPr>
          <a:xfrm>
            <a:off x="777562" y="3148537"/>
            <a:ext cx="2500313" cy="47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01" y="1311413"/>
            <a:ext cx="2507456" cy="52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288" y="1926169"/>
            <a:ext cx="2478881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144" y="2533782"/>
            <a:ext cx="2493169" cy="52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 rotWithShape="1">
          <a:blip r:embed="rId7">
            <a:alphaModFix/>
          </a:blip>
          <a:srcRect r="852" b="7689"/>
          <a:stretch/>
        </p:blipFill>
        <p:spPr>
          <a:xfrm>
            <a:off x="770438" y="3756150"/>
            <a:ext cx="2507456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5"/>
          <p:cNvSpPr txBox="1">
            <a:spLocks noGrp="1"/>
          </p:cNvSpPr>
          <p:nvPr>
            <p:ph type="ctrTitle"/>
          </p:nvPr>
        </p:nvSpPr>
        <p:spPr>
          <a:xfrm>
            <a:off x="842850" y="792263"/>
            <a:ext cx="5172300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Purposeful naming of Commits</a:t>
            </a:r>
            <a:endParaRPr/>
          </a:p>
        </p:txBody>
      </p:sp>
      <p:pic>
        <p:nvPicPr>
          <p:cNvPr id="404" name="Google Shape;404;p55"/>
          <p:cNvPicPr preferRelativeResize="0"/>
          <p:nvPr/>
        </p:nvPicPr>
        <p:blipFill rotWithShape="1">
          <a:blip r:embed="rId8">
            <a:alphaModFix/>
          </a:blip>
          <a:srcRect b="4003"/>
          <a:stretch/>
        </p:blipFill>
        <p:spPr>
          <a:xfrm>
            <a:off x="3512232" y="2601263"/>
            <a:ext cx="2493169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6475" y="1940063"/>
            <a:ext cx="2493169" cy="52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19376" y="1321726"/>
            <a:ext cx="2478881" cy="53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 txBox="1">
            <a:spLocks noGrp="1"/>
          </p:cNvSpPr>
          <p:nvPr>
            <p:ph type="ctrTitle"/>
          </p:nvPr>
        </p:nvSpPr>
        <p:spPr>
          <a:xfrm>
            <a:off x="2109357" y="823706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-GB"/>
              <a:t>Consistent commits</a:t>
            </a:r>
            <a:endParaRPr/>
          </a:p>
        </p:txBody>
      </p:sp>
      <p:pic>
        <p:nvPicPr>
          <p:cNvPr id="412" name="Google Shape;412;p56"/>
          <p:cNvPicPr preferRelativeResize="0"/>
          <p:nvPr/>
        </p:nvPicPr>
        <p:blipFill rotWithShape="1">
          <a:blip r:embed="rId3">
            <a:alphaModFix/>
          </a:blip>
          <a:srcRect r="74779"/>
          <a:stretch/>
        </p:blipFill>
        <p:spPr>
          <a:xfrm>
            <a:off x="1143000" y="1740582"/>
            <a:ext cx="3655500" cy="269698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6"/>
          <p:cNvSpPr txBox="1"/>
          <p:nvPr/>
        </p:nvSpPr>
        <p:spPr>
          <a:xfrm>
            <a:off x="3855638" y="1240500"/>
            <a:ext cx="1478025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200" b="1">
                <a:latin typeface="Roboto Condensed"/>
                <a:ea typeface="Roboto Condensed"/>
                <a:cs typeface="Roboto Condensed"/>
                <a:sym typeface="Roboto Condensed"/>
              </a:rPr>
              <a:t>Peaked in Mid-Oct before UAT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" name="Google Shape;414;p56"/>
          <p:cNvSpPr txBox="1"/>
          <p:nvPr/>
        </p:nvSpPr>
        <p:spPr>
          <a:xfrm>
            <a:off x="5018475" y="2101744"/>
            <a:ext cx="1478025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1200" b="1">
                <a:latin typeface="Roboto Condensed"/>
                <a:ea typeface="Roboto Condensed"/>
                <a:cs typeface="Roboto Condensed"/>
                <a:sym typeface="Roboto Condensed"/>
              </a:rPr>
              <a:t>Many rounds of testing after UAT</a:t>
            </a:r>
            <a:endParaRPr sz="12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15" name="Google Shape;4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2494" y="1740581"/>
            <a:ext cx="2991131" cy="256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56"/>
          <p:cNvCxnSpPr/>
          <p:nvPr/>
        </p:nvCxnSpPr>
        <p:spPr>
          <a:xfrm flipH="1">
            <a:off x="4359394" y="2372588"/>
            <a:ext cx="679050" cy="46575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56"/>
          <p:cNvCxnSpPr/>
          <p:nvPr/>
        </p:nvCxnSpPr>
        <p:spPr>
          <a:xfrm flipH="1">
            <a:off x="3382913" y="1491525"/>
            <a:ext cx="472725" cy="33592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ctrTitle"/>
          </p:nvPr>
        </p:nvSpPr>
        <p:spPr>
          <a:xfrm>
            <a:off x="2539406" y="2216925"/>
            <a:ext cx="1779300" cy="7096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TABLE OF CONTENTS</a:t>
            </a:r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ctrTitle" idx="2"/>
          </p:nvPr>
        </p:nvSpPr>
        <p:spPr>
          <a:xfrm>
            <a:off x="235572" y="965627"/>
            <a:ext cx="1480725" cy="4333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/>
              <a:t>SCHEDULE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ctrTitle" idx="9"/>
          </p:nvPr>
        </p:nvSpPr>
        <p:spPr>
          <a:xfrm>
            <a:off x="292722" y="1690278"/>
            <a:ext cx="1480725" cy="4333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/>
              <a:t>BUG METRIC</a:t>
            </a:r>
            <a:endParaRPr/>
          </a:p>
        </p:txBody>
      </p:sp>
      <p:sp>
        <p:nvSpPr>
          <p:cNvPr id="187" name="Google Shape;187;p39"/>
          <p:cNvSpPr txBox="1">
            <a:spLocks noGrp="1"/>
          </p:cNvSpPr>
          <p:nvPr>
            <p:ph type="title" idx="3"/>
          </p:nvPr>
        </p:nvSpPr>
        <p:spPr>
          <a:xfrm>
            <a:off x="1531686" y="1051274"/>
            <a:ext cx="830700" cy="433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01</a:t>
            </a:r>
            <a:endParaRPr/>
          </a:p>
        </p:txBody>
      </p:sp>
      <p:sp>
        <p:nvSpPr>
          <p:cNvPr id="188" name="Google Shape;188;p39"/>
          <p:cNvSpPr txBox="1">
            <a:spLocks noGrp="1"/>
          </p:cNvSpPr>
          <p:nvPr>
            <p:ph type="title" idx="4"/>
          </p:nvPr>
        </p:nvSpPr>
        <p:spPr>
          <a:xfrm>
            <a:off x="1579055" y="1779794"/>
            <a:ext cx="830700" cy="433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02</a:t>
            </a:r>
            <a:endParaRPr/>
          </a:p>
        </p:txBody>
      </p:sp>
      <p:cxnSp>
        <p:nvCxnSpPr>
          <p:cNvPr id="189" name="Google Shape;189;p39"/>
          <p:cNvCxnSpPr/>
          <p:nvPr/>
        </p:nvCxnSpPr>
        <p:spPr>
          <a:xfrm>
            <a:off x="2472919" y="642938"/>
            <a:ext cx="0" cy="17952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39"/>
          <p:cNvCxnSpPr/>
          <p:nvPr/>
        </p:nvCxnSpPr>
        <p:spPr>
          <a:xfrm>
            <a:off x="4396463" y="2991488"/>
            <a:ext cx="0" cy="15225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39"/>
          <p:cNvSpPr txBox="1">
            <a:spLocks noGrp="1"/>
          </p:cNvSpPr>
          <p:nvPr>
            <p:ph type="title" idx="6"/>
          </p:nvPr>
        </p:nvSpPr>
        <p:spPr>
          <a:xfrm>
            <a:off x="4441506" y="3812616"/>
            <a:ext cx="804150" cy="433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04</a:t>
            </a:r>
            <a:endParaRPr/>
          </a:p>
        </p:txBody>
      </p:sp>
      <p:sp>
        <p:nvSpPr>
          <p:cNvPr id="192" name="Google Shape;192;p39"/>
          <p:cNvSpPr txBox="1">
            <a:spLocks noGrp="1"/>
          </p:cNvSpPr>
          <p:nvPr>
            <p:ph type="ctrTitle" idx="16"/>
          </p:nvPr>
        </p:nvSpPr>
        <p:spPr>
          <a:xfrm>
            <a:off x="5108669" y="3745973"/>
            <a:ext cx="1480725" cy="4333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/>
              <a:t>OTHERS</a:t>
            </a:r>
            <a:endParaRPr/>
          </a:p>
        </p:txBody>
      </p:sp>
      <p:sp>
        <p:nvSpPr>
          <p:cNvPr id="193" name="Google Shape;193;p39"/>
          <p:cNvSpPr txBox="1">
            <a:spLocks noGrp="1"/>
          </p:cNvSpPr>
          <p:nvPr>
            <p:ph type="title" idx="6"/>
          </p:nvPr>
        </p:nvSpPr>
        <p:spPr>
          <a:xfrm>
            <a:off x="4441506" y="3040360"/>
            <a:ext cx="804150" cy="43335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03</a:t>
            </a:r>
            <a:endParaRPr/>
          </a:p>
        </p:txBody>
      </p:sp>
      <p:sp>
        <p:nvSpPr>
          <p:cNvPr id="194" name="Google Shape;194;p39"/>
          <p:cNvSpPr txBox="1">
            <a:spLocks noGrp="1"/>
          </p:cNvSpPr>
          <p:nvPr>
            <p:ph type="ctrTitle" idx="16"/>
          </p:nvPr>
        </p:nvSpPr>
        <p:spPr>
          <a:xfrm>
            <a:off x="5108669" y="3030866"/>
            <a:ext cx="1480725" cy="433350"/>
          </a:xfrm>
          <a:prstGeom prst="rect">
            <a:avLst/>
          </a:prstGeom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en-GB"/>
              <a:t>USE OF GIT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63" y="820857"/>
            <a:ext cx="5950969" cy="367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>
            <a:spLocks noGrp="1"/>
          </p:cNvSpPr>
          <p:nvPr>
            <p:ph type="ctrTitle"/>
          </p:nvPr>
        </p:nvSpPr>
        <p:spPr>
          <a:xfrm>
            <a:off x="1641357" y="844688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-GB"/>
              <a:t>Even commits across members</a:t>
            </a:r>
            <a:endParaRPr/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9" y="1362067"/>
            <a:ext cx="2708343" cy="1412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1" y="1362075"/>
            <a:ext cx="2663324" cy="141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69" y="2889187"/>
            <a:ext cx="2708344" cy="145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2613" y="2889188"/>
            <a:ext cx="2708344" cy="14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/>
          <p:cNvSpPr txBox="1">
            <a:spLocks noGrp="1"/>
          </p:cNvSpPr>
          <p:nvPr>
            <p:ph type="ctrTitle"/>
          </p:nvPr>
        </p:nvSpPr>
        <p:spPr>
          <a:xfrm>
            <a:off x="2072984" y="857850"/>
            <a:ext cx="497317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l"/>
            <a:r>
              <a:rPr lang="en-GB"/>
              <a:t>Reason for the unusual high commits - In-charge of Deploying and testing for all 3 Deployments</a:t>
            </a:r>
            <a:endParaRPr/>
          </a:p>
        </p:txBody>
      </p:sp>
      <p:pic>
        <p:nvPicPr>
          <p:cNvPr id="437" name="Google Shape;437;p59"/>
          <p:cNvPicPr preferRelativeResize="0"/>
          <p:nvPr/>
        </p:nvPicPr>
        <p:blipFill rotWithShape="1">
          <a:blip r:embed="rId3">
            <a:alphaModFix/>
          </a:blip>
          <a:srcRect b="1136"/>
          <a:stretch/>
        </p:blipFill>
        <p:spPr>
          <a:xfrm>
            <a:off x="173457" y="690113"/>
            <a:ext cx="1755356" cy="37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844" y="2120888"/>
            <a:ext cx="3957638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>
            <a:spLocks noGrp="1"/>
          </p:cNvSpPr>
          <p:nvPr>
            <p:ph type="ctrTitle"/>
          </p:nvPr>
        </p:nvSpPr>
        <p:spPr>
          <a:xfrm flipH="1">
            <a:off x="860738" y="2956800"/>
            <a:ext cx="3754125" cy="766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OTHERS</a:t>
            </a:r>
            <a:endParaRPr/>
          </a:p>
        </p:txBody>
      </p:sp>
      <p:sp>
        <p:nvSpPr>
          <p:cNvPr id="444" name="Google Shape;444;p60"/>
          <p:cNvSpPr txBox="1">
            <a:spLocks noGrp="1"/>
          </p:cNvSpPr>
          <p:nvPr>
            <p:ph type="title" idx="2"/>
          </p:nvPr>
        </p:nvSpPr>
        <p:spPr>
          <a:xfrm flipH="1">
            <a:off x="860684" y="2385825"/>
            <a:ext cx="2234475" cy="5658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04</a:t>
            </a:r>
            <a:endParaRPr/>
          </a:p>
        </p:txBody>
      </p:sp>
      <p:cxnSp>
        <p:nvCxnSpPr>
          <p:cNvPr id="445" name="Google Shape;445;p60"/>
          <p:cNvCxnSpPr/>
          <p:nvPr/>
        </p:nvCxnSpPr>
        <p:spPr>
          <a:xfrm>
            <a:off x="0" y="3664144"/>
            <a:ext cx="11711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1"/>
          <p:cNvSpPr txBox="1">
            <a:spLocks noGrp="1"/>
          </p:cNvSpPr>
          <p:nvPr>
            <p:ph type="body" idx="1"/>
          </p:nvPr>
        </p:nvSpPr>
        <p:spPr>
          <a:xfrm>
            <a:off x="515663" y="1780181"/>
            <a:ext cx="6172200" cy="21492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Understand the fundamentals to manage a project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Never change code at the very last minute, without much testing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Importance of regression testing (with lots of test cases)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Expectation VS Reality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1" name="Google Shape;451;p61"/>
          <p:cNvSpPr txBox="1">
            <a:spLocks noGrp="1"/>
          </p:cNvSpPr>
          <p:nvPr>
            <p:ph type="ctrTitle"/>
          </p:nvPr>
        </p:nvSpPr>
        <p:spPr>
          <a:xfrm>
            <a:off x="1473638" y="928538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Main Takeaways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"/>
          <p:cNvSpPr txBox="1">
            <a:spLocks noGrp="1"/>
          </p:cNvSpPr>
          <p:nvPr>
            <p:ph type="body" idx="1"/>
          </p:nvPr>
        </p:nvSpPr>
        <p:spPr>
          <a:xfrm>
            <a:off x="516281" y="1805906"/>
            <a:ext cx="5909625" cy="22299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Week 6, Leonard was sick and he is assigned as a coder. Thus, the rest of the coders had to cover his portion. 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We were unsure of JSON initially, so we waited till TA session before we could utilise JSON Checkers.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No major conflicts/issues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7" name="Google Shape;457;p62"/>
          <p:cNvSpPr txBox="1">
            <a:spLocks noGrp="1"/>
          </p:cNvSpPr>
          <p:nvPr>
            <p:ph type="ctrTitle"/>
          </p:nvPr>
        </p:nvSpPr>
        <p:spPr>
          <a:xfrm>
            <a:off x="1400251" y="907575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Team Conflicts/Issues/Problems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"/>
          <p:cNvSpPr txBox="1">
            <a:spLocks noGrp="1"/>
          </p:cNvSpPr>
          <p:nvPr>
            <p:ph type="body" idx="1"/>
          </p:nvPr>
        </p:nvSpPr>
        <p:spPr>
          <a:xfrm>
            <a:off x="392213" y="1641900"/>
            <a:ext cx="6185475" cy="11070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Leonard is surprisingly strong at CSS but is weak at PHP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See Hoe can be rather forgetful at times, such as forgetting to change his local directory so that Json checkers can run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Jaslyn is able to check code anytime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Yi Bing types only with her index fingers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266700">
              <a:lnSpc>
                <a:spcPct val="150000"/>
              </a:lnSpc>
              <a:buSzPts val="2000"/>
              <a:buFont typeface="Roboto Condensed"/>
              <a:buAutoNum type="arabicPeriod"/>
            </a:pPr>
            <a:r>
              <a:rPr lang="en-GB" sz="1500">
                <a:latin typeface="Roboto Condensed"/>
                <a:ea typeface="Roboto Condensed"/>
                <a:cs typeface="Roboto Condensed"/>
                <a:sym typeface="Roboto Condensed"/>
              </a:rPr>
              <a:t>Serene is very careful with her work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3" name="Google Shape;463;p63"/>
          <p:cNvSpPr txBox="1">
            <a:spLocks noGrp="1"/>
          </p:cNvSpPr>
          <p:nvPr>
            <p:ph type="ctrTitle"/>
          </p:nvPr>
        </p:nvSpPr>
        <p:spPr>
          <a:xfrm>
            <a:off x="500438" y="886613"/>
            <a:ext cx="59690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Something Interesting …...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>
            <a:spLocks noGrp="1"/>
          </p:cNvSpPr>
          <p:nvPr>
            <p:ph type="ctrTitle"/>
          </p:nvPr>
        </p:nvSpPr>
        <p:spPr>
          <a:xfrm>
            <a:off x="1421251" y="2081625"/>
            <a:ext cx="391072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4500"/>
              <a:t>Thank You!</a:t>
            </a:r>
            <a:endParaRPr sz="4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ctrTitle"/>
          </p:nvPr>
        </p:nvSpPr>
        <p:spPr>
          <a:xfrm flipH="1">
            <a:off x="860738" y="2956800"/>
            <a:ext cx="3754125" cy="7665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SCHEDULE</a:t>
            </a:r>
            <a:endParaRPr/>
          </a:p>
        </p:txBody>
      </p:sp>
      <p:sp>
        <p:nvSpPr>
          <p:cNvPr id="200" name="Google Shape;200;p40"/>
          <p:cNvSpPr txBox="1">
            <a:spLocks noGrp="1"/>
          </p:cNvSpPr>
          <p:nvPr>
            <p:ph type="title" idx="2"/>
          </p:nvPr>
        </p:nvSpPr>
        <p:spPr>
          <a:xfrm flipH="1">
            <a:off x="860684" y="2385825"/>
            <a:ext cx="2234475" cy="56587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en-GB"/>
              <a:t>01</a:t>
            </a:r>
            <a:endParaRPr/>
          </a:p>
        </p:txBody>
      </p:sp>
      <p:cxnSp>
        <p:nvCxnSpPr>
          <p:cNvPr id="201" name="Google Shape;201;p40"/>
          <p:cNvCxnSpPr/>
          <p:nvPr/>
        </p:nvCxnSpPr>
        <p:spPr>
          <a:xfrm>
            <a:off x="0" y="3664144"/>
            <a:ext cx="117112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 idx="4294967295"/>
          </p:nvPr>
        </p:nvSpPr>
        <p:spPr>
          <a:xfrm>
            <a:off x="1467150" y="859913"/>
            <a:ext cx="6390450" cy="469575"/>
          </a:xfrm>
          <a:prstGeom prst="rect">
            <a:avLst/>
          </a:prstGeom>
          <a:noFill/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Schedule - Planned Timeline</a:t>
            </a:r>
            <a:endParaRPr/>
          </a:p>
          <a:p>
            <a:endParaRPr/>
          </a:p>
        </p:txBody>
      </p:sp>
      <p:grpSp>
        <p:nvGrpSpPr>
          <p:cNvPr id="207" name="Google Shape;207;p41"/>
          <p:cNvGrpSpPr/>
          <p:nvPr/>
        </p:nvGrpSpPr>
        <p:grpSpPr>
          <a:xfrm>
            <a:off x="2093195" y="1329483"/>
            <a:ext cx="1442042" cy="2189301"/>
            <a:chOff x="4383655" y="687575"/>
            <a:chExt cx="2678259" cy="2899065"/>
          </a:xfrm>
        </p:grpSpPr>
        <p:sp>
          <p:nvSpPr>
            <p:cNvPr id="208" name="Google Shape;208;p4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09" name="Google Shape;209;p41"/>
            <p:cNvGrpSpPr/>
            <p:nvPr/>
          </p:nvGrpSpPr>
          <p:grpSpPr>
            <a:xfrm>
              <a:off x="4383655" y="687575"/>
              <a:ext cx="2678259" cy="2899065"/>
              <a:chOff x="4383655" y="687575"/>
              <a:chExt cx="2678259" cy="2899065"/>
            </a:xfrm>
          </p:grpSpPr>
          <p:grpSp>
            <p:nvGrpSpPr>
              <p:cNvPr id="210" name="Google Shape;210;p4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11" name="Google Shape;211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12" name="Google Shape;212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13" name="Google Shape;213;p41"/>
              <p:cNvSpPr txBox="1"/>
              <p:nvPr/>
            </p:nvSpPr>
            <p:spPr>
              <a:xfrm>
                <a:off x="4383655" y="3215239"/>
                <a:ext cx="1758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3 (See Hoe)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4" name="Google Shape;214;p41"/>
              <p:cNvSpPr txBox="1"/>
              <p:nvPr/>
            </p:nvSpPr>
            <p:spPr>
              <a:xfrm>
                <a:off x="4808314" y="68757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12/10/2019 - 25/10/2019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Drop Bid, Drop Section, View Bidding Results, JSON (Authenticate, Bootstrap, Dump, Start, Stop, Update Bid, Delete Bid, Drop Section)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15" name="Google Shape;215;p41"/>
          <p:cNvGrpSpPr/>
          <p:nvPr/>
        </p:nvGrpSpPr>
        <p:grpSpPr>
          <a:xfrm>
            <a:off x="3327862" y="2486320"/>
            <a:ext cx="1335395" cy="1675571"/>
            <a:chOff x="6676763" y="2219454"/>
            <a:chExt cx="2480186" cy="2218784"/>
          </a:xfrm>
        </p:grpSpPr>
        <p:sp>
          <p:nvSpPr>
            <p:cNvPr id="216" name="Google Shape;216;p41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17" name="Google Shape;217;p41"/>
            <p:cNvGrpSpPr/>
            <p:nvPr/>
          </p:nvGrpSpPr>
          <p:grpSpPr>
            <a:xfrm>
              <a:off x="6676763" y="2219454"/>
              <a:ext cx="2349300" cy="2218784"/>
              <a:chOff x="6676763" y="2219454"/>
              <a:chExt cx="2349300" cy="2218784"/>
            </a:xfrm>
          </p:grpSpPr>
          <p:grpSp>
            <p:nvGrpSpPr>
              <p:cNvPr id="218" name="Google Shape;218;p41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19" name="Google Shape;219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20" name="Google Shape;220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21" name="Google Shape;221;p41"/>
              <p:cNvSpPr txBox="1"/>
              <p:nvPr/>
            </p:nvSpPr>
            <p:spPr>
              <a:xfrm>
                <a:off x="6806249" y="2219454"/>
                <a:ext cx="1413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4 (Serene)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2" name="Google Shape;222;p41"/>
              <p:cNvSpPr txBox="1"/>
              <p:nvPr/>
            </p:nvSpPr>
            <p:spPr>
              <a:xfrm>
                <a:off x="6676763" y="3494438"/>
                <a:ext cx="2349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26/10/2019 - 08/11/2019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JSON Bid Status. Testing and Debugging (Local and Cloud)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23" name="Google Shape;223;p41"/>
          <p:cNvGrpSpPr/>
          <p:nvPr/>
        </p:nvGrpSpPr>
        <p:grpSpPr>
          <a:xfrm>
            <a:off x="-19" y="2138457"/>
            <a:ext cx="1545065" cy="1380347"/>
            <a:chOff x="495994" y="1758814"/>
            <a:chExt cx="2869601" cy="1827850"/>
          </a:xfrm>
        </p:grpSpPr>
        <p:sp>
          <p:nvSpPr>
            <p:cNvPr id="224" name="Google Shape;224;p4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25" name="Google Shape;225;p41"/>
            <p:cNvGrpSpPr/>
            <p:nvPr/>
          </p:nvGrpSpPr>
          <p:grpSpPr>
            <a:xfrm>
              <a:off x="495994" y="1758814"/>
              <a:ext cx="2869601" cy="1827850"/>
              <a:chOff x="495994" y="1758814"/>
              <a:chExt cx="2869601" cy="1827850"/>
            </a:xfrm>
          </p:grpSpPr>
          <p:sp>
            <p:nvSpPr>
              <p:cNvPr id="226" name="Google Shape;226;p41"/>
              <p:cNvSpPr txBox="1"/>
              <p:nvPr/>
            </p:nvSpPr>
            <p:spPr>
              <a:xfrm>
                <a:off x="495994" y="3215264"/>
                <a:ext cx="1784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1 (Jaslyn)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27" name="Google Shape;227;p4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28" name="Google Shape;228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29" name="Google Shape;229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30" name="Google Shape;230;p41"/>
              <p:cNvSpPr txBox="1"/>
              <p:nvPr/>
            </p:nvSpPr>
            <p:spPr>
              <a:xfrm>
                <a:off x="784995" y="1758814"/>
                <a:ext cx="2580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14/9/2019 - 27/9/2019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Login &amp; Bootstrap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1" name="Google Shape;231;p41"/>
          <p:cNvGrpSpPr/>
          <p:nvPr/>
        </p:nvGrpSpPr>
        <p:grpSpPr>
          <a:xfrm>
            <a:off x="1092770" y="2714915"/>
            <a:ext cx="1346800" cy="1446975"/>
            <a:chOff x="2525595" y="2522159"/>
            <a:chExt cx="2501370" cy="1916079"/>
          </a:xfrm>
        </p:grpSpPr>
        <p:sp>
          <p:nvSpPr>
            <p:cNvPr id="232" name="Google Shape;232;p4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33" name="Google Shape;233;p41"/>
            <p:cNvGrpSpPr/>
            <p:nvPr/>
          </p:nvGrpSpPr>
          <p:grpSpPr>
            <a:xfrm>
              <a:off x="2525595" y="2522159"/>
              <a:ext cx="2501370" cy="1916079"/>
              <a:chOff x="2525595" y="2522159"/>
              <a:chExt cx="2501370" cy="1916079"/>
            </a:xfrm>
          </p:grpSpPr>
          <p:sp>
            <p:nvSpPr>
              <p:cNvPr id="234" name="Google Shape;234;p41"/>
              <p:cNvSpPr txBox="1"/>
              <p:nvPr/>
            </p:nvSpPr>
            <p:spPr>
              <a:xfrm>
                <a:off x="2525595" y="2522159"/>
                <a:ext cx="1724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2 (Leonard)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35" name="Google Shape;235;p4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36" name="Google Shape;236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37" name="Google Shape;237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38" name="Google Shape;238;p41"/>
              <p:cNvSpPr txBox="1"/>
              <p:nvPr/>
            </p:nvSpPr>
            <p:spPr>
              <a:xfrm>
                <a:off x="2773365" y="3494438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28/9/2019 - 11/10/2019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Bidding &amp; Clearing (round 1 and 2)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39" name="Google Shape;239;p41"/>
          <p:cNvGrpSpPr/>
          <p:nvPr/>
        </p:nvGrpSpPr>
        <p:grpSpPr>
          <a:xfrm>
            <a:off x="4298908" y="1978614"/>
            <a:ext cx="1476044" cy="1540190"/>
            <a:chOff x="297195" y="1547163"/>
            <a:chExt cx="2741411" cy="2039514"/>
          </a:xfrm>
        </p:grpSpPr>
        <p:sp>
          <p:nvSpPr>
            <p:cNvPr id="240" name="Google Shape;240;p4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41" name="Google Shape;241;p41"/>
            <p:cNvGrpSpPr/>
            <p:nvPr/>
          </p:nvGrpSpPr>
          <p:grpSpPr>
            <a:xfrm>
              <a:off x="297195" y="1547163"/>
              <a:ext cx="2741411" cy="2039514"/>
              <a:chOff x="297195" y="1547163"/>
              <a:chExt cx="2741411" cy="2039514"/>
            </a:xfrm>
          </p:grpSpPr>
          <p:sp>
            <p:nvSpPr>
              <p:cNvPr id="242" name="Google Shape;242;p41"/>
              <p:cNvSpPr txBox="1"/>
              <p:nvPr/>
            </p:nvSpPr>
            <p:spPr>
              <a:xfrm>
                <a:off x="297195" y="3215277"/>
                <a:ext cx="1593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5 (Yi Bing)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43" name="Google Shape;243;p4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44" name="Google Shape;244;p4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45" name="Google Shape;245;p4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46" name="Google Shape;246;p41"/>
              <p:cNvSpPr txBox="1"/>
              <p:nvPr/>
            </p:nvSpPr>
            <p:spPr>
              <a:xfrm>
                <a:off x="785006" y="1547163"/>
                <a:ext cx="2253600" cy="106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09/11/2019 - 17/11/2019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Debugging and Testing (Local and Cloud)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47" name="Google Shape;247;p41"/>
          <p:cNvGrpSpPr/>
          <p:nvPr/>
        </p:nvGrpSpPr>
        <p:grpSpPr>
          <a:xfrm>
            <a:off x="5462439" y="2720438"/>
            <a:ext cx="1346789" cy="1446991"/>
            <a:chOff x="2525602" y="2522150"/>
            <a:chExt cx="2501348" cy="1916100"/>
          </a:xfrm>
        </p:grpSpPr>
        <p:sp>
          <p:nvSpPr>
            <p:cNvPr id="248" name="Google Shape;248;p4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49" name="Google Shape;249;p41"/>
            <p:cNvGrpSpPr/>
            <p:nvPr/>
          </p:nvGrpSpPr>
          <p:grpSpPr>
            <a:xfrm>
              <a:off x="2525602" y="2522150"/>
              <a:ext cx="2501348" cy="1916100"/>
              <a:chOff x="2525602" y="2522150"/>
              <a:chExt cx="2501348" cy="1916100"/>
            </a:xfrm>
          </p:grpSpPr>
          <p:sp>
            <p:nvSpPr>
              <p:cNvPr id="250" name="Google Shape;250;p41"/>
              <p:cNvSpPr txBox="1"/>
              <p:nvPr/>
            </p:nvSpPr>
            <p:spPr>
              <a:xfrm>
                <a:off x="2525602" y="2522150"/>
                <a:ext cx="1622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6 (Jaslyn)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51" name="Google Shape;251;p4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52" name="Google Shape;252;p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53" name="Google Shape;253;p4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54" name="Google Shape;254;p41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18/11/2019 - 19/11/2019</a:t>
                </a: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Final Presentation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title" idx="4294967295"/>
          </p:nvPr>
        </p:nvSpPr>
        <p:spPr>
          <a:xfrm>
            <a:off x="1467150" y="859913"/>
            <a:ext cx="6390450" cy="469575"/>
          </a:xfrm>
          <a:prstGeom prst="rect">
            <a:avLst/>
          </a:prstGeom>
          <a:noFill/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Schedule - Actual Timeline</a:t>
            </a:r>
            <a:endParaRPr/>
          </a:p>
          <a:p>
            <a:endParaRPr/>
          </a:p>
        </p:txBody>
      </p:sp>
      <p:grpSp>
        <p:nvGrpSpPr>
          <p:cNvPr id="260" name="Google Shape;260;p42"/>
          <p:cNvGrpSpPr/>
          <p:nvPr/>
        </p:nvGrpSpPr>
        <p:grpSpPr>
          <a:xfrm>
            <a:off x="2093195" y="1329483"/>
            <a:ext cx="1442042" cy="2189301"/>
            <a:chOff x="4383655" y="687575"/>
            <a:chExt cx="2678259" cy="2899065"/>
          </a:xfrm>
        </p:grpSpPr>
        <p:sp>
          <p:nvSpPr>
            <p:cNvPr id="261" name="Google Shape;261;p42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62" name="Google Shape;262;p42"/>
            <p:cNvGrpSpPr/>
            <p:nvPr/>
          </p:nvGrpSpPr>
          <p:grpSpPr>
            <a:xfrm>
              <a:off x="4383655" y="687575"/>
              <a:ext cx="2678259" cy="2899065"/>
              <a:chOff x="4383655" y="687575"/>
              <a:chExt cx="2678259" cy="2899065"/>
            </a:xfrm>
          </p:grpSpPr>
          <p:grpSp>
            <p:nvGrpSpPr>
              <p:cNvPr id="263" name="Google Shape;263;p42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64" name="Google Shape;264;p4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65" name="Google Shape;265;p4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66" name="Google Shape;266;p42"/>
              <p:cNvSpPr txBox="1"/>
              <p:nvPr/>
            </p:nvSpPr>
            <p:spPr>
              <a:xfrm>
                <a:off x="4383655" y="3215239"/>
                <a:ext cx="1758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3 (See Hoe)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42"/>
              <p:cNvSpPr txBox="1"/>
              <p:nvPr/>
            </p:nvSpPr>
            <p:spPr>
              <a:xfrm>
                <a:off x="4808314" y="68757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12/10/2019 - 25/10/2019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Drop Bid, Drop Section, View Bidding Results, JSON (Authenticate, Bootstrap, Dump, Start, Stop, Update Bid, Delete Bid, Drop Section)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68" name="Google Shape;268;p42"/>
          <p:cNvGrpSpPr/>
          <p:nvPr/>
        </p:nvGrpSpPr>
        <p:grpSpPr>
          <a:xfrm>
            <a:off x="3327862" y="2486320"/>
            <a:ext cx="1335395" cy="1675571"/>
            <a:chOff x="6676763" y="2219454"/>
            <a:chExt cx="2480186" cy="2218784"/>
          </a:xfrm>
        </p:grpSpPr>
        <p:sp>
          <p:nvSpPr>
            <p:cNvPr id="269" name="Google Shape;269;p42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70" name="Google Shape;270;p42"/>
            <p:cNvGrpSpPr/>
            <p:nvPr/>
          </p:nvGrpSpPr>
          <p:grpSpPr>
            <a:xfrm>
              <a:off x="6676763" y="2219454"/>
              <a:ext cx="2349300" cy="2218784"/>
              <a:chOff x="6676763" y="2219454"/>
              <a:chExt cx="2349300" cy="2218784"/>
            </a:xfrm>
          </p:grpSpPr>
          <p:grpSp>
            <p:nvGrpSpPr>
              <p:cNvPr id="271" name="Google Shape;271;p42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72" name="Google Shape;272;p4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73" name="Google Shape;273;p4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74" name="Google Shape;274;p42"/>
              <p:cNvSpPr txBox="1"/>
              <p:nvPr/>
            </p:nvSpPr>
            <p:spPr>
              <a:xfrm>
                <a:off x="6806249" y="2219454"/>
                <a:ext cx="1413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4 (Serene)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5" name="Google Shape;275;p42"/>
              <p:cNvSpPr txBox="1"/>
              <p:nvPr/>
            </p:nvSpPr>
            <p:spPr>
              <a:xfrm>
                <a:off x="6676763" y="3494438"/>
                <a:ext cx="23493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26/10/2019 - 08/11/2019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JSON Bid Status. Testing and Debugging (Local and Cloud)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76" name="Google Shape;276;p42"/>
          <p:cNvGrpSpPr/>
          <p:nvPr/>
        </p:nvGrpSpPr>
        <p:grpSpPr>
          <a:xfrm>
            <a:off x="-19" y="2138457"/>
            <a:ext cx="1545065" cy="1380347"/>
            <a:chOff x="495994" y="1758814"/>
            <a:chExt cx="2869601" cy="1827850"/>
          </a:xfrm>
        </p:grpSpPr>
        <p:sp>
          <p:nvSpPr>
            <p:cNvPr id="277" name="Google Shape;277;p42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78" name="Google Shape;278;p42"/>
            <p:cNvGrpSpPr/>
            <p:nvPr/>
          </p:nvGrpSpPr>
          <p:grpSpPr>
            <a:xfrm>
              <a:off x="495994" y="1758814"/>
              <a:ext cx="2869601" cy="1827850"/>
              <a:chOff x="495994" y="1758814"/>
              <a:chExt cx="2869601" cy="1827850"/>
            </a:xfrm>
          </p:grpSpPr>
          <p:sp>
            <p:nvSpPr>
              <p:cNvPr id="279" name="Google Shape;279;p42"/>
              <p:cNvSpPr txBox="1"/>
              <p:nvPr/>
            </p:nvSpPr>
            <p:spPr>
              <a:xfrm>
                <a:off x="495994" y="3215264"/>
                <a:ext cx="17841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1 (Jaslyn)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80" name="Google Shape;280;p42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81" name="Google Shape;281;p4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82" name="Google Shape;282;p4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83" name="Google Shape;283;p42"/>
              <p:cNvSpPr txBox="1"/>
              <p:nvPr/>
            </p:nvSpPr>
            <p:spPr>
              <a:xfrm>
                <a:off x="784995" y="1758814"/>
                <a:ext cx="2580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14/9/2019 - 27/9/2019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Login &amp; Bootstrap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84" name="Google Shape;284;p42"/>
          <p:cNvGrpSpPr/>
          <p:nvPr/>
        </p:nvGrpSpPr>
        <p:grpSpPr>
          <a:xfrm>
            <a:off x="1092770" y="2714915"/>
            <a:ext cx="1346800" cy="1446975"/>
            <a:chOff x="2525595" y="2522159"/>
            <a:chExt cx="2501370" cy="1916079"/>
          </a:xfrm>
        </p:grpSpPr>
        <p:sp>
          <p:nvSpPr>
            <p:cNvPr id="285" name="Google Shape;285;p42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86" name="Google Shape;286;p42"/>
            <p:cNvGrpSpPr/>
            <p:nvPr/>
          </p:nvGrpSpPr>
          <p:grpSpPr>
            <a:xfrm>
              <a:off x="2525595" y="2522159"/>
              <a:ext cx="2501370" cy="1916079"/>
              <a:chOff x="2525595" y="2522159"/>
              <a:chExt cx="2501370" cy="1916079"/>
            </a:xfrm>
          </p:grpSpPr>
          <p:sp>
            <p:nvSpPr>
              <p:cNvPr id="287" name="Google Shape;287;p42"/>
              <p:cNvSpPr txBox="1"/>
              <p:nvPr/>
            </p:nvSpPr>
            <p:spPr>
              <a:xfrm>
                <a:off x="2525595" y="2522159"/>
                <a:ext cx="1724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2 (Leonard)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88" name="Google Shape;288;p42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89" name="Google Shape;289;p4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90" name="Google Shape;290;p4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91" name="Google Shape;291;p42"/>
              <p:cNvSpPr txBox="1"/>
              <p:nvPr/>
            </p:nvSpPr>
            <p:spPr>
              <a:xfrm>
                <a:off x="2773365" y="3494438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28/9/2019 - 11/10/2019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Features: Bidding &amp; Clearing (round 1 and 2)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2" name="Google Shape;292;p42"/>
          <p:cNvGrpSpPr/>
          <p:nvPr/>
        </p:nvGrpSpPr>
        <p:grpSpPr>
          <a:xfrm>
            <a:off x="4298907" y="1736794"/>
            <a:ext cx="1442117" cy="1782010"/>
            <a:chOff x="297194" y="1226947"/>
            <a:chExt cx="2678400" cy="2359731"/>
          </a:xfrm>
        </p:grpSpPr>
        <p:sp>
          <p:nvSpPr>
            <p:cNvPr id="293" name="Google Shape;293;p42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294" name="Google Shape;294;p42"/>
            <p:cNvGrpSpPr/>
            <p:nvPr/>
          </p:nvGrpSpPr>
          <p:grpSpPr>
            <a:xfrm>
              <a:off x="297194" y="1226947"/>
              <a:ext cx="2678400" cy="2359731"/>
              <a:chOff x="297194" y="1226947"/>
              <a:chExt cx="2678400" cy="2359731"/>
            </a:xfrm>
          </p:grpSpPr>
          <p:sp>
            <p:nvSpPr>
              <p:cNvPr id="295" name="Google Shape;295;p42"/>
              <p:cNvSpPr txBox="1"/>
              <p:nvPr/>
            </p:nvSpPr>
            <p:spPr>
              <a:xfrm>
                <a:off x="297195" y="3215277"/>
                <a:ext cx="1593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5 (Yi Bing)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96" name="Google Shape;296;p42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97" name="Google Shape;297;p4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98" name="Google Shape;298;p4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299" name="Google Shape;299;p42"/>
              <p:cNvSpPr txBox="1"/>
              <p:nvPr/>
            </p:nvSpPr>
            <p:spPr>
              <a:xfrm>
                <a:off x="297194" y="1226947"/>
                <a:ext cx="2678400" cy="106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09/11/2019 - 17/11/2019</a:t>
                </a:r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9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Debugging and Testing (Local and Cloud) </a:t>
                </a:r>
                <a:r>
                  <a:rPr lang="en-GB" sz="900" b="1">
                    <a:solidFill>
                      <a:srgbClr val="FF9900"/>
                    </a:solidFill>
                    <a:latin typeface="Roboto"/>
                    <a:ea typeface="Roboto"/>
                    <a:cs typeface="Roboto"/>
                    <a:sym typeface="Roboto"/>
                  </a:rPr>
                  <a:t>(Delayed Deployment, but still completed within the iteration)</a:t>
                </a:r>
                <a:endParaRPr sz="600" b="1">
                  <a:solidFill>
                    <a:srgbClr val="FF99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00" name="Google Shape;300;p42"/>
          <p:cNvGrpSpPr/>
          <p:nvPr/>
        </p:nvGrpSpPr>
        <p:grpSpPr>
          <a:xfrm>
            <a:off x="5462439" y="2720438"/>
            <a:ext cx="1346789" cy="1446991"/>
            <a:chOff x="2525602" y="2522150"/>
            <a:chExt cx="2501348" cy="1916100"/>
          </a:xfrm>
        </p:grpSpPr>
        <p:sp>
          <p:nvSpPr>
            <p:cNvPr id="301" name="Google Shape;301;p42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grpSp>
          <p:nvGrpSpPr>
            <p:cNvPr id="302" name="Google Shape;302;p42"/>
            <p:cNvGrpSpPr/>
            <p:nvPr/>
          </p:nvGrpSpPr>
          <p:grpSpPr>
            <a:xfrm>
              <a:off x="2525602" y="2522150"/>
              <a:ext cx="2501348" cy="1916100"/>
              <a:chOff x="2525602" y="2522150"/>
              <a:chExt cx="2501348" cy="1916100"/>
            </a:xfrm>
          </p:grpSpPr>
          <p:sp>
            <p:nvSpPr>
              <p:cNvPr id="303" name="Google Shape;303;p42"/>
              <p:cNvSpPr txBox="1"/>
              <p:nvPr/>
            </p:nvSpPr>
            <p:spPr>
              <a:xfrm>
                <a:off x="2525602" y="2522150"/>
                <a:ext cx="1622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1200"/>
                  </a:spcAft>
                </a:pPr>
                <a:r>
                  <a:rPr lang="en-GB" sz="1050" b="1">
                    <a:latin typeface="Roboto"/>
                    <a:ea typeface="Roboto"/>
                    <a:cs typeface="Roboto"/>
                    <a:sym typeface="Roboto"/>
                  </a:rPr>
                  <a:t>Iteration 6 (Jaslyn)</a:t>
                </a:r>
                <a:endParaRPr sz="105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04" name="Google Shape;304;p42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05" name="Google Shape;305;p4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06" name="Google Shape;306;p4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sp>
            <p:nvSpPr>
              <p:cNvPr id="307" name="Google Shape;307;p42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GB" sz="900" b="1">
                    <a:latin typeface="Roboto"/>
                    <a:ea typeface="Roboto"/>
                    <a:cs typeface="Roboto"/>
                    <a:sym typeface="Roboto"/>
                  </a:rPr>
                  <a:t>18/11/2019 - 19/11/2019</a:t>
                </a:r>
                <a:endParaRPr sz="9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en-GB" sz="900">
                    <a:latin typeface="Roboto"/>
                    <a:ea typeface="Roboto"/>
                    <a:cs typeface="Roboto"/>
                    <a:sym typeface="Roboto"/>
                  </a:rPr>
                  <a:t>Final Presentation</a:t>
                </a:r>
                <a:endParaRPr sz="6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43"/>
          <p:cNvCxnSpPr/>
          <p:nvPr/>
        </p:nvCxnSpPr>
        <p:spPr>
          <a:xfrm>
            <a:off x="3429000" y="1420556"/>
            <a:ext cx="3430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3" name="Google Shape;313;p43"/>
          <p:cNvSpPr txBox="1">
            <a:spLocks noGrp="1"/>
          </p:cNvSpPr>
          <p:nvPr>
            <p:ph type="title" idx="4294967295"/>
          </p:nvPr>
        </p:nvSpPr>
        <p:spPr>
          <a:xfrm>
            <a:off x="2246438" y="950981"/>
            <a:ext cx="6390450" cy="46957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Functionalities </a:t>
            </a:r>
            <a:endParaRPr/>
          </a:p>
        </p:txBody>
      </p:sp>
      <p:sp>
        <p:nvSpPr>
          <p:cNvPr id="314" name="Google Shape;314;p43"/>
          <p:cNvSpPr txBox="1">
            <a:spLocks noGrp="1"/>
          </p:cNvSpPr>
          <p:nvPr>
            <p:ph type="body" idx="4294967295"/>
          </p:nvPr>
        </p:nvSpPr>
        <p:spPr>
          <a:xfrm>
            <a:off x="273938" y="1714069"/>
            <a:ext cx="6310125" cy="256230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342900" indent="-285750">
              <a:buClr>
                <a:srgbClr val="000000"/>
              </a:buClr>
              <a:buSzPts val="24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Did not drop any functionalities</a:t>
            </a:r>
            <a:endParaRPr sz="1800">
              <a:solidFill>
                <a:srgbClr val="000000"/>
              </a:solidFill>
            </a:endParaRPr>
          </a:p>
          <a:p>
            <a:pPr marL="342900" indent="-285750">
              <a:buClr>
                <a:srgbClr val="000000"/>
              </a:buClr>
              <a:buSzPts val="24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Did not implement any additional functionalities </a:t>
            </a:r>
            <a:endParaRPr sz="1800">
              <a:solidFill>
                <a:srgbClr val="000000"/>
              </a:solidFill>
            </a:endParaRPr>
          </a:p>
          <a:p>
            <a:pPr marL="342900" indent="-285750">
              <a:buClr>
                <a:srgbClr val="000000"/>
              </a:buClr>
              <a:buSzPts val="24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Did not use PHP frameworks </a:t>
            </a:r>
            <a:endParaRPr sz="1800">
              <a:solidFill>
                <a:srgbClr val="000000"/>
              </a:solidFill>
            </a:endParaRPr>
          </a:p>
          <a:p>
            <a:pPr marL="342900" indent="-285750">
              <a:buClr>
                <a:srgbClr val="000000"/>
              </a:buClr>
              <a:buSzPts val="2400"/>
              <a:buAutoNum type="arabicPeriod"/>
            </a:pPr>
            <a:r>
              <a:rPr lang="en-GB" sz="1800">
                <a:solidFill>
                  <a:srgbClr val="000000"/>
                </a:solidFill>
              </a:rPr>
              <a:t>Used Bootstrap v4.3.1 framework for UI via CDN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3839288" y="1567331"/>
            <a:ext cx="2610225" cy="12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450"/>
              </a:spcBef>
            </a:pP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>
              <a:lnSpc>
                <a:spcPct val="115000"/>
              </a:lnSpc>
              <a:spcBef>
                <a:spcPts val="75"/>
              </a:spcBef>
              <a:spcAft>
                <a:spcPts val="1200"/>
              </a:spcAft>
            </a:pP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>
            <a:spLocks noGrp="1"/>
          </p:cNvSpPr>
          <p:nvPr>
            <p:ph type="ctrTitle"/>
          </p:nvPr>
        </p:nvSpPr>
        <p:spPr>
          <a:xfrm>
            <a:off x="280913" y="907575"/>
            <a:ext cx="6042375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Non-programming and Programming hours</a:t>
            </a:r>
            <a:endParaRPr/>
          </a:p>
        </p:txBody>
      </p:sp>
      <p:graphicFrame>
        <p:nvGraphicFramePr>
          <p:cNvPr id="321" name="Google Shape;321;p44"/>
          <p:cNvGraphicFramePr/>
          <p:nvPr>
            <p:extLst>
              <p:ext uri="{D42A27DB-BD31-4B8C-83A1-F6EECF244321}">
                <p14:modId xmlns:p14="http://schemas.microsoft.com/office/powerpoint/2010/main" val="646708812"/>
              </p:ext>
            </p:extLst>
          </p:nvPr>
        </p:nvGraphicFramePr>
        <p:xfrm>
          <a:off x="898247" y="2131676"/>
          <a:ext cx="5061489" cy="1593770"/>
        </p:xfrm>
        <a:graphic>
          <a:graphicData uri="http://schemas.openxmlformats.org/drawingml/2006/table">
            <a:tbl>
              <a:tblPr>
                <a:noFill/>
                <a:tableStyleId>{16BA772C-9935-4CFD-83E4-763CF13EC429}</a:tableStyleId>
              </a:tblPr>
              <a:tblGrid>
                <a:gridCol w="1104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7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239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Jaslyn</a:t>
                      </a:r>
                      <a:endParaRPr sz="1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See Hoe</a:t>
                      </a:r>
                      <a:endParaRPr sz="1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Leonard</a:t>
                      </a:r>
                      <a:endParaRPr sz="1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Yi Bing</a:t>
                      </a:r>
                      <a:endParaRPr sz="1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Serene</a:t>
                      </a:r>
                      <a:endParaRPr sz="1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 Hrs</a:t>
                      </a:r>
                      <a:endParaRPr sz="1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35.5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31.5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43.5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39.5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688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Non-prog Hrs</a:t>
                      </a:r>
                      <a:endParaRPr sz="1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87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</a:t>
                      </a:r>
                      <a:endParaRPr sz="1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 sz="1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1431" marR="21431" marT="68569" marB="68569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>
            <a:spLocks noGrp="1"/>
          </p:cNvSpPr>
          <p:nvPr>
            <p:ph type="ctrTitle"/>
          </p:nvPr>
        </p:nvSpPr>
        <p:spPr>
          <a:xfrm>
            <a:off x="449119" y="889875"/>
            <a:ext cx="6231150" cy="709650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Non-programming and Programming hours </a:t>
            </a:r>
            <a:endParaRPr/>
          </a:p>
        </p:txBody>
      </p:sp>
      <p:pic>
        <p:nvPicPr>
          <p:cNvPr id="327" name="Google Shape;327;p4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819" y="1369519"/>
            <a:ext cx="4725749" cy="2984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2" name="Google Shape;332;p46"/>
          <p:cNvGraphicFramePr/>
          <p:nvPr/>
        </p:nvGraphicFramePr>
        <p:xfrm>
          <a:off x="125438" y="1209101"/>
          <a:ext cx="3492544" cy="3164671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791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8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1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1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Jaslyn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65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See Hoe &amp; Yi Bing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Database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Classes and DAO for Section, Course, Prerequisites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Bootstrap for Section, Course, Prerequisites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Login 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37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Leonard &amp; Serene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Classes and DAO for Bid, Course_completed, Student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Bootstrap for Bid, Course_completed, Student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3" name="Google Shape;333;p46"/>
          <p:cNvSpPr txBox="1">
            <a:spLocks noGrp="1"/>
          </p:cNvSpPr>
          <p:nvPr>
            <p:ph type="ctrTitle"/>
          </p:nvPr>
        </p:nvSpPr>
        <p:spPr>
          <a:xfrm>
            <a:off x="1473638" y="725625"/>
            <a:ext cx="3910725" cy="413325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/>
              <a:t>Breakdown of Work</a:t>
            </a:r>
            <a:endParaRPr/>
          </a:p>
        </p:txBody>
      </p:sp>
      <p:sp>
        <p:nvSpPr>
          <p:cNvPr id="334" name="Google Shape;334;p46"/>
          <p:cNvSpPr txBox="1"/>
          <p:nvPr/>
        </p:nvSpPr>
        <p:spPr>
          <a:xfrm>
            <a:off x="4946738" y="663769"/>
            <a:ext cx="141885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GB" sz="900" b="1">
                <a:latin typeface="Roboto Condensed"/>
                <a:ea typeface="Roboto Condensed"/>
                <a:cs typeface="Roboto Condensed"/>
                <a:sym typeface="Roboto Condensed"/>
              </a:rPr>
              <a:t>Legend: </a:t>
            </a:r>
            <a:endParaRPr sz="9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A64D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Programming Tasks  </a:t>
            </a:r>
            <a:endParaRPr sz="900">
              <a:solidFill>
                <a:srgbClr val="A64D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r>
              <a:rPr lang="en-GB" sz="900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Non-Programming Tasks</a:t>
            </a:r>
            <a:endParaRPr sz="900">
              <a:solidFill>
                <a:srgbClr val="1155C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335" name="Google Shape;335;p46"/>
          <p:cNvGraphicFramePr/>
          <p:nvPr/>
        </p:nvGraphicFramePr>
        <p:xfrm>
          <a:off x="3617981" y="1209094"/>
          <a:ext cx="3033769" cy="3114357"/>
        </p:xfrm>
        <a:graphic>
          <a:graphicData uri="http://schemas.openxmlformats.org/drawingml/2006/table">
            <a:tbl>
              <a:tblPr>
                <a:noFill/>
                <a:tableStyleId>{53DC84E1-39AF-4542-832B-0410D5E9119C}</a:tableStyleId>
              </a:tblPr>
              <a:tblGrid>
                <a:gridCol w="829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4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49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Iteration 2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Leonard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Documentation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Schedule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Daily Update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Prepare Team for PM Review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Landing page, bid homepage, bidding &amp; admin homepage UI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0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Jaslyn &amp; See Hoe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Round 1 &amp; 2 Starting and Clearing 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Admin Home Page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Deployment (Jaslyn)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PM Review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Yi Bing &amp; Serene</a:t>
                      </a:r>
                      <a:endParaRPr sz="800"/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Round 1 &amp; 2 Bidding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Student Bid Home Page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A64D79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A64D79"/>
                          </a:solidFill>
                        </a:rPr>
                        <a:t>Testing and Debugging</a:t>
                      </a:r>
                      <a:endParaRPr sz="800">
                        <a:solidFill>
                          <a:srgbClr val="A64D79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Bug Metrics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Test Cases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  <a:p>
                      <a:pPr marL="457200" lvl="0" indent="-2921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155CC"/>
                        </a:buClr>
                        <a:buSzPts val="1000"/>
                        <a:buAutoNum type="arabicPeriod"/>
                      </a:pPr>
                      <a:r>
                        <a:rPr lang="en-GB" sz="800">
                          <a:solidFill>
                            <a:srgbClr val="1155CC"/>
                          </a:solidFill>
                        </a:rPr>
                        <a:t>Slides for PM Review</a:t>
                      </a:r>
                      <a:endParaRPr sz="800">
                        <a:solidFill>
                          <a:srgbClr val="1155CC"/>
                        </a:solidFill>
                      </a:endParaRPr>
                    </a:p>
                  </a:txBody>
                  <a:tcPr marL="68569" marR="68569" marT="68569" marB="68569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1392</Words>
  <Application>Microsoft Office PowerPoint</Application>
  <PresentationFormat>Custom</PresentationFormat>
  <Paragraphs>274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Exo 2</vt:lpstr>
      <vt:lpstr>Arial</vt:lpstr>
      <vt:lpstr>Roboto Condensed Light</vt:lpstr>
      <vt:lpstr>Fira Sans Extra Condensed Medium</vt:lpstr>
      <vt:lpstr>Roboto Condensed</vt:lpstr>
      <vt:lpstr>Calibri</vt:lpstr>
      <vt:lpstr>Roboto</vt:lpstr>
      <vt:lpstr>Squada One</vt:lpstr>
      <vt:lpstr>Simple Light</vt:lpstr>
      <vt:lpstr>Tech Newsletter by Slidesgo</vt:lpstr>
      <vt:lpstr>echo ‘G5T4’;  Final Presentation</vt:lpstr>
      <vt:lpstr>TABLE OF CONTENTS</vt:lpstr>
      <vt:lpstr>SCHEDULE</vt:lpstr>
      <vt:lpstr>Schedule - Planned Timeline </vt:lpstr>
      <vt:lpstr>Schedule - Actual Timeline </vt:lpstr>
      <vt:lpstr>Functionalities </vt:lpstr>
      <vt:lpstr>Non-programming and Programming hours</vt:lpstr>
      <vt:lpstr>Non-programming and Programming hours </vt:lpstr>
      <vt:lpstr>Breakdown of Work</vt:lpstr>
      <vt:lpstr>Breakdown of Work</vt:lpstr>
      <vt:lpstr>Breakdown of Work</vt:lpstr>
      <vt:lpstr>Problems Faced tracking our schedule</vt:lpstr>
      <vt:lpstr>BUG METRIC</vt:lpstr>
      <vt:lpstr>Bug Metrics</vt:lpstr>
      <vt:lpstr>Bug Metrics</vt:lpstr>
      <vt:lpstr>Problems Faced</vt:lpstr>
      <vt:lpstr>USE OF GIT</vt:lpstr>
      <vt:lpstr>Purposeful naming of Commits</vt:lpstr>
      <vt:lpstr>Consistent commits</vt:lpstr>
      <vt:lpstr>PowerPoint Presentation</vt:lpstr>
      <vt:lpstr>Even commits across members</vt:lpstr>
      <vt:lpstr>Reason for the unusual high commits - In-charge of Deploying and testing for all 3 Deployments</vt:lpstr>
      <vt:lpstr>OTHERS</vt:lpstr>
      <vt:lpstr>Main Takeaways</vt:lpstr>
      <vt:lpstr>Team Conflicts/Issues/Problems</vt:lpstr>
      <vt:lpstr>Something Interesting …...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 ‘G5T4’;  Final Presentation</dc:title>
  <cp:lastModifiedBy>See Hoe Lai</cp:lastModifiedBy>
  <cp:revision>2</cp:revision>
  <dcterms:modified xsi:type="dcterms:W3CDTF">2019-11-17T15:58:26Z</dcterms:modified>
</cp:coreProperties>
</file>